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1" r:id="rId1"/>
  </p:sldMasterIdLst>
  <p:notesMasterIdLst>
    <p:notesMasterId r:id="rId13"/>
  </p:notesMasterIdLst>
  <p:sldIdLst>
    <p:sldId id="256" r:id="rId2"/>
    <p:sldId id="278" r:id="rId3"/>
    <p:sldId id="275" r:id="rId4"/>
    <p:sldId id="274" r:id="rId5"/>
    <p:sldId id="276" r:id="rId6"/>
    <p:sldId id="257" r:id="rId7"/>
    <p:sldId id="280" r:id="rId8"/>
    <p:sldId id="281" r:id="rId9"/>
    <p:sldId id="279" r:id="rId10"/>
    <p:sldId id="272" r:id="rId11"/>
    <p:sldId id="277" r:id="rId12"/>
  </p:sldIdLst>
  <p:sldSz cx="10058400" cy="7772400"/>
  <p:notesSz cx="10058400" cy="7772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787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599" cy="349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8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79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599" cy="349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06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599" cy="349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34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599" cy="349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18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058400" cy="77724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81003" y="6366811"/>
            <a:ext cx="8121229" cy="60883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948" y="1152589"/>
            <a:ext cx="7897706" cy="54758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9661" y="1144271"/>
            <a:ext cx="7897706" cy="547586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46474" y="795678"/>
            <a:ext cx="624614" cy="64354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631528" y="859131"/>
            <a:ext cx="642518" cy="6236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921" y="2034260"/>
            <a:ext cx="6295815" cy="2071835"/>
          </a:xfrm>
        </p:spPr>
        <p:txBody>
          <a:bodyPr anchor="b">
            <a:normAutofit/>
          </a:bodyPr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921" y="4234838"/>
            <a:ext cx="6283397" cy="172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7744" y="6071938"/>
            <a:ext cx="1335203" cy="413808"/>
          </a:xfrm>
        </p:spPr>
        <p:txBody>
          <a:bodyPr/>
          <a:lstStyle/>
          <a:p>
            <a:fld id="{DB32461A-250E-4A29-9E9B-599CA3838FA1}" type="datetime1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1449" y="6071938"/>
            <a:ext cx="5538330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324" y="6071938"/>
            <a:ext cx="609425" cy="413808"/>
          </a:xfrm>
        </p:spPr>
        <p:txBody>
          <a:bodyPr/>
          <a:lstStyle>
            <a:lvl1pPr algn="ctr">
              <a:defRPr/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2" y="1049116"/>
            <a:ext cx="1573954" cy="53990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044" y="1253821"/>
            <a:ext cx="5696657" cy="4989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7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299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299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7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299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242046" y="7228332"/>
            <a:ext cx="2313299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6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477" y="2538021"/>
            <a:ext cx="6879448" cy="1543685"/>
          </a:xfrm>
        </p:spPr>
        <p:txBody>
          <a:bodyPr anchor="b"/>
          <a:lstStyle>
            <a:lvl1pPr algn="ctr">
              <a:defRPr sz="45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1894" y="4222046"/>
            <a:ext cx="6854614" cy="1484112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28293" y="2404261"/>
            <a:ext cx="3520440" cy="40831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9784" y="2401888"/>
            <a:ext cx="3520440" cy="4085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3657" y="2405287"/>
            <a:ext cx="3233473" cy="929569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1736" y="2405286"/>
            <a:ext cx="3238805" cy="932688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28293" y="3336950"/>
            <a:ext cx="3550615" cy="315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9666" y="3337455"/>
            <a:ext cx="3550615" cy="315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058400" cy="77724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95395" y="6865776"/>
            <a:ext cx="8493761" cy="60883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915760" y="685851"/>
            <a:ext cx="4167835" cy="648526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918558" y="683971"/>
            <a:ext cx="4167835" cy="648526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24125" y="653784"/>
            <a:ext cx="4167835" cy="648526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24789" y="652881"/>
            <a:ext cx="4167835" cy="648526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608217" y="333147"/>
            <a:ext cx="624614" cy="64354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98163" y="387033"/>
            <a:ext cx="642518" cy="6236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19874" y="2289381"/>
            <a:ext cx="3371310" cy="1703442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339720" y="1304459"/>
            <a:ext cx="3322871" cy="5242221"/>
          </a:xfrm>
        </p:spPr>
        <p:txBody>
          <a:bodyPr anchor="ctr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62938" y="4106915"/>
            <a:ext cx="3353780" cy="23804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75868" y="6670429"/>
            <a:ext cx="1335203" cy="413808"/>
          </a:xfrm>
        </p:spPr>
        <p:txBody>
          <a:bodyPr/>
          <a:lstStyle/>
          <a:p>
            <a:fld id="{06E82007-CDD1-4BCF-B9F4-9D458EFEEFE1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06010" y="6606497"/>
            <a:ext cx="3874868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13045" y="6683223"/>
            <a:ext cx="609425" cy="413808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058400" cy="77724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95395" y="6865776"/>
            <a:ext cx="8493761" cy="60883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24125" y="653784"/>
            <a:ext cx="4167835" cy="648526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9564" y="652538"/>
            <a:ext cx="4167835" cy="648526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915760" y="685851"/>
            <a:ext cx="4167835" cy="648526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911245" y="684443"/>
            <a:ext cx="4167835" cy="648526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608217" y="333147"/>
            <a:ext cx="624614" cy="64354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98163" y="387033"/>
            <a:ext cx="642518" cy="6236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17066" y="2290267"/>
            <a:ext cx="3369564" cy="1699565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88477" y="1368242"/>
            <a:ext cx="3205249" cy="5144667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67359" y="4103827"/>
            <a:ext cx="3349447" cy="238353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80530" y="6673903"/>
            <a:ext cx="1335203" cy="413808"/>
          </a:xfrm>
        </p:spPr>
        <p:txBody>
          <a:bodyPr/>
          <a:lstStyle/>
          <a:p>
            <a:fld id="{34A4F265-CA88-4C30-A9AD-02E6A5184734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06027" y="6608509"/>
            <a:ext cx="3650947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18299" y="6686697"/>
            <a:ext cx="609425" cy="413808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058400" cy="77724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91516" y="6878574"/>
            <a:ext cx="8713090" cy="60883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4672" y="652018"/>
            <a:ext cx="8465820" cy="6477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4672" y="652882"/>
            <a:ext cx="8465820" cy="6477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98116" y="309503"/>
            <a:ext cx="624614" cy="64354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917138" y="347367"/>
            <a:ext cx="642518" cy="62362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4526" y="926594"/>
            <a:ext cx="7661770" cy="136281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344" y="2401825"/>
            <a:ext cx="6816046" cy="4084320"/>
          </a:xfrm>
          <a:prstGeom prst="rect">
            <a:avLst/>
          </a:prstGeom>
        </p:spPr>
        <p:txBody>
          <a:bodyPr vert="horz" lIns="101882" tIns="50941" rIns="101882" bIns="50941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047" y="6583706"/>
            <a:ext cx="1335203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23242C-D747-4ADD-80D8-99421268E3A8}" type="datetime1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1" y="6583706"/>
            <a:ext cx="609420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223" y="6583706"/>
            <a:ext cx="609425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647" indent="-305647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54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884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414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944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473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003" indent="-254706" algn="l" defTabSz="101882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helvesdistribution.com/" TargetMode="External"/><Relationship Id="rId2" Type="http://schemas.openxmlformats.org/officeDocument/2006/relationships/hyperlink" Target="mailto:amy@newshelves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hyperlink" Target="https://www.facebook.com/newshelvesdistribution" TargetMode="External"/><Relationship Id="rId4" Type="http://schemas.openxmlformats.org/officeDocument/2006/relationships/hyperlink" Target="http://twitter.com/NewShelvesBook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2049250" y="1135400"/>
            <a:ext cx="6313799" cy="4301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Are You Ready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For The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Marketplace?</a:t>
            </a:r>
          </a:p>
          <a:p>
            <a:pPr algn="ctr">
              <a:buNone/>
            </a:pPr>
            <a:endParaRPr lang="en-US" sz="6000" b="1" dirty="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3810000" cy="28594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2049250" y="1135400"/>
            <a:ext cx="6313799" cy="5494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Keep In Mind</a:t>
            </a:r>
          </a:p>
          <a:p>
            <a:pPr marL="76200" lvl="0" rtl="0">
              <a:buClr>
                <a:srgbClr val="38761D"/>
              </a:buClr>
              <a:buSzPct val="166666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 rtl="0">
              <a:buClr>
                <a:srgbClr val="38761D"/>
              </a:buClr>
              <a:buSzPct val="166666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Perhaps stores are not the best place to sell your book.</a:t>
            </a:r>
          </a:p>
          <a:p>
            <a:pPr marL="76200" lvl="0" rtl="0">
              <a:buClr>
                <a:srgbClr val="38761D"/>
              </a:buClr>
              <a:buSzPct val="166666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 rtl="0">
              <a:buClr>
                <a:srgbClr val="38761D"/>
              </a:buClr>
              <a:buSzPct val="166666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No one needs your book - They have to want it</a:t>
            </a:r>
          </a:p>
          <a:p>
            <a:pPr marL="76200" lvl="0" rtl="0">
              <a:buClr>
                <a:srgbClr val="38761D"/>
              </a:buClr>
              <a:buSzPct val="166666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 proper attitude, polite tone, and a desire to be helpful will get you MUCH further than your belief that your book will be a big seller….</a:t>
            </a:r>
          </a:p>
          <a:p>
            <a:pPr marL="76200" lvl="0" rtl="0">
              <a:buClr>
                <a:srgbClr val="38761D"/>
              </a:buClr>
              <a:buSzPct val="166666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US" sz="2400" dirty="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US" sz="2400" dirty="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87" y="5791200"/>
            <a:ext cx="1766887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275" y="609600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5686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Please get in touch if you have any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5686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questions!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Amy Collins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Shelves Books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614 Fifth Ave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Troy, NY  12182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518.261.1300 X301   Phone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NewShelvesBooks    Skype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amy@newshelves.com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  Email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www.newshelvesdistribution.com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Website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http://twitter.com/NewShelvesBooks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  Twitter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https://www.facebook.com/newshelvesdistribution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Facebook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093595" cy="33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828800" y="1049237"/>
            <a:ext cx="7162800" cy="5402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buSzPct val="25000"/>
              <a:buNone/>
            </a:pPr>
            <a:r>
              <a:rPr lang="en-US" sz="48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Over </a:t>
            </a:r>
            <a:r>
              <a:rPr lang="en-US" sz="4800" b="0" i="0" u="none" strike="noStrike" cap="none" baseline="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3,000,000  books </a:t>
            </a:r>
          </a:p>
          <a:p>
            <a:pPr marL="12700" marR="0" lvl="0" indent="0" algn="l" rtl="0">
              <a:lnSpc>
                <a:spcPct val="100000"/>
              </a:lnSpc>
              <a:buSzPct val="25000"/>
              <a:buNone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buSzPct val="25000"/>
              <a:buNone/>
            </a:pPr>
            <a:r>
              <a:rPr lang="en-US" sz="4800" b="0" i="0" u="none" strike="noStrike" cap="none" baseline="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 			were              	      		  </a:t>
            </a:r>
          </a:p>
          <a:p>
            <a:pPr marL="12700" marR="0" lvl="0" indent="0" algn="l" rtl="0">
              <a:lnSpc>
                <a:spcPct val="100000"/>
              </a:lnSpc>
              <a:buSzPct val="25000"/>
              <a:buNone/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		    </a:t>
            </a:r>
            <a:r>
              <a:rPr lang="en-US" sz="4800" b="0" i="0" u="none" strike="noStrike" cap="none" baseline="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published                                                     				  </a:t>
            </a:r>
          </a:p>
          <a:p>
            <a:pPr marL="12700" marR="0" lvl="0" indent="0" algn="l" rtl="0">
              <a:lnSpc>
                <a:spcPct val="100000"/>
              </a:lnSpc>
              <a:buSzPct val="25000"/>
              <a:buNone/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				</a:t>
            </a:r>
            <a:r>
              <a:rPr lang="en-US" sz="4800" b="0" i="0" u="none" strike="noStrike" cap="none" baseline="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last </a:t>
            </a:r>
            <a:r>
              <a:rPr lang="en-US" sz="48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year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3048000"/>
            <a:ext cx="4341316" cy="288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319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280160" y="914400"/>
            <a:ext cx="7620000" cy="6096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3600" dirty="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The Life of Your Book: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>
              <a:buClr>
                <a:srgbClr val="38761D"/>
              </a:buClr>
              <a:buSzPct val="166666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Editing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Designing</a:t>
            </a: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Packaging (Titling &amp; Pricing)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Market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research</a:t>
            </a: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Distribution plan</a:t>
            </a: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Fully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executable distribution and marketing plan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started 4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months before launch</a:t>
            </a:r>
          </a:p>
          <a:p>
            <a:pPr marL="76200" lvl="0">
              <a:spcAft>
                <a:spcPts val="1200"/>
              </a:spcAft>
              <a:buClr>
                <a:srgbClr val="38761D"/>
              </a:buClr>
              <a:buSzPct val="166666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Fully executable distribution and marketing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plan that covers the 24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months after launch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96" y="2286000"/>
            <a:ext cx="2848922" cy="21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700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8001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smtClean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rPr>
              <a:t>Forget What You Know</a:t>
            </a:r>
            <a:endParaRPr lang="en-US" sz="3600" dirty="0">
              <a:solidFill>
                <a:srgbClr val="0BD0D9">
                  <a:lumMod val="50000"/>
                </a:srgb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>
              <a:buClr>
                <a:srgbClr val="38761D"/>
              </a:buClr>
              <a:buSzPct val="166666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</a:endParaRPr>
          </a:p>
          <a:p>
            <a:pPr marL="53340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Hardcovers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no longer are the standard for “serious” books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.</a:t>
            </a:r>
          </a:p>
          <a:p>
            <a:pPr marL="53340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Digital Printing has improved in quality and you do NOT need to print thousands of books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.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</a:endParaRPr>
          </a:p>
          <a:p>
            <a:pPr marL="53340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Newspapers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&amp; reviewers WILL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review paperback books</a:t>
            </a:r>
          </a:p>
          <a:p>
            <a:pPr marL="53340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Reviewers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and bloggers will review POD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</a:rPr>
              <a:t>books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51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800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buClr>
                <a:srgbClr val="38761D"/>
              </a:buClr>
              <a:buSzPct val="166666"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</a:endParaRPr>
          </a:p>
          <a:p>
            <a:pPr marL="76200">
              <a:buClr>
                <a:srgbClr val="38761D"/>
              </a:buClr>
              <a:buSzPct val="166666"/>
            </a:pPr>
            <a:endParaRPr lang="en-US" sz="16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</a:endParaRPr>
          </a:p>
          <a:p>
            <a:pPr marL="533400" lvl="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</a:rPr>
              <a:t>Bookstores </a:t>
            </a:r>
            <a:r>
              <a:rPr lang="en-US" sz="3200" dirty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</a:rPr>
              <a:t>will stock POD books</a:t>
            </a:r>
          </a:p>
          <a:p>
            <a:pPr marL="533400" lvl="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</a:rPr>
              <a:t>Most of your friends will not buy or review your book</a:t>
            </a:r>
          </a:p>
          <a:p>
            <a:pPr marL="533400" lvl="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</a:rPr>
              <a:t>Libraries and bookstores cannot afford nor do they want expensive books by unknown authors</a:t>
            </a:r>
          </a:p>
          <a:p>
            <a:pPr marL="533400" lvl="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</a:rPr>
              <a:t>Books will not “sell themselves”</a:t>
            </a:r>
          </a:p>
          <a:p>
            <a:pPr marL="533400" lvl="0" indent="-457200">
              <a:spcAft>
                <a:spcPts val="1200"/>
              </a:spcAft>
              <a:buClr>
                <a:srgbClr val="38761D"/>
              </a:buClr>
              <a:buSzPct val="166666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BD0D9">
                    <a:lumMod val="50000"/>
                  </a:srgbClr>
                </a:solidFill>
                <a:latin typeface="Trebuchet MS"/>
                <a:ea typeface="Trebuchet MS"/>
                <a:cs typeface="Trebuchet MS"/>
              </a:rPr>
              <a:t>Your book is not the exception</a:t>
            </a:r>
            <a:endParaRPr lang="en-US" sz="3200" dirty="0">
              <a:solidFill>
                <a:srgbClr val="0BD0D9">
                  <a:lumMod val="50000"/>
                </a:srgbClr>
              </a:solidFill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53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295400" y="1135400"/>
            <a:ext cx="7620000" cy="5265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3600" dirty="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What You Need to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Ask: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 rtl="0">
              <a:buClr>
                <a:srgbClr val="38761D"/>
              </a:buClr>
              <a:buSzPct val="166666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Who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needs or wants your book?</a:t>
            </a: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Why will they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actually BUY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it?</a:t>
            </a: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How will they hear about it?</a:t>
            </a: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What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makes your book different?</a:t>
            </a: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What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are you prepared to do to get it there?</a:t>
            </a:r>
          </a:p>
          <a:p>
            <a:pPr marL="76200" lvl="0">
              <a:buClr>
                <a:srgbClr val="38761D"/>
              </a:buClr>
              <a:buSzPct val="166666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When are you going to do what?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2006600" cy="300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02" y="2459550"/>
            <a:ext cx="1984903" cy="2853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88989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NOPE!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5048"/>
            <a:ext cx="2341772" cy="15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3600" y="624535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YUP!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75895"/>
            <a:ext cx="2200275" cy="329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2200"/>
            <a:ext cx="2171700" cy="32956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74" y="5410200"/>
            <a:ext cx="235391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316688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343</TotalTime>
  <Words>286</Words>
  <Application>Microsoft Office PowerPoint</Application>
  <PresentationFormat>Custom</PresentationFormat>
  <Paragraphs>66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Trebuchet MS</vt:lpstr>
      <vt:lpstr>Wingdings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Collins</dc:creator>
  <cp:lastModifiedBy>Amy Collins</cp:lastModifiedBy>
  <cp:revision>21</cp:revision>
  <dcterms:modified xsi:type="dcterms:W3CDTF">2015-03-14T06:19:12Z</dcterms:modified>
</cp:coreProperties>
</file>